
<file path=[Content_Types].xml><?xml version="1.0" encoding="utf-8"?>
<Types xmlns="http://schemas.openxmlformats.org/package/2006/content-types">
  <Default Extension="png" ContentType="image/png"/>
  <Default Extension="jpeg" ContentType="image/jpeg"/>
  <Default Extension="emf" ContentType="image/x-e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09"/>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6" r:id="rId101"/>
    <p:sldId id="357" r:id="rId102"/>
    <p:sldId id="359" r:id="rId103"/>
    <p:sldId id="358" r:id="rId104"/>
    <p:sldId id="360" r:id="rId105"/>
    <p:sldId id="361" r:id="rId106"/>
    <p:sldId id="362" r:id="rId107"/>
    <p:sldId id="363" r:id="rId108"/>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41"/>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4562" autoAdjust="0"/>
  </p:normalViewPr>
  <p:slideViewPr>
    <p:cSldViewPr>
      <p:cViewPr varScale="1">
        <p:scale>
          <a:sx n="63" d="100"/>
          <a:sy n="63" d="100"/>
        </p:scale>
        <p:origin x="-1892" y="-76"/>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slide" Target="slides/slide106.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microsoft.com/office/2015/10/relationships/revisionInfo" Target="revisionInfo.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notesMaster" Target="notesMasters/notesMaster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26.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69.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2017/12/25</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88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2017/12/25</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2017/12/25</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5.jpeg"/><Relationship Id="rId2" Type="http://schemas.openxmlformats.org/officeDocument/2006/relationships/image" Target="../media/image94.jpe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7.xml"/><Relationship Id="rId5" Type="http://schemas.openxmlformats.org/officeDocument/2006/relationships/hyperlink" Target="%5bwhat%20is%5dSSL&amp;TSL.pdf" TargetMode="External"/><Relationship Id="rId4" Type="http://schemas.openxmlformats.org/officeDocument/2006/relationships/image" Target="../media/image10.png"/></Relationships>
</file>

<file path=ppt/slides/_rels/slide1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jpe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1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7.xml"/><Relationship Id="rId5" Type="http://schemas.openxmlformats.org/officeDocument/2006/relationships/image" Target="../media/image19.png"/><Relationship Id="rId4" Type="http://schemas.openxmlformats.org/officeDocument/2006/relationships/image" Target="../media/image18.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3.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26.emf"/></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4" Type="http://schemas.openxmlformats.org/officeDocument/2006/relationships/image" Target="../media/image29.jpe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36.gif"/><Relationship Id="rId2" Type="http://schemas.openxmlformats.org/officeDocument/2006/relationships/image" Target="../media/image35.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0.png"/><Relationship Id="rId1" Type="http://schemas.openxmlformats.org/officeDocument/2006/relationships/slideLayout" Target="../slideLayouts/slideLayout7.xml"/><Relationship Id="rId4" Type="http://schemas.openxmlformats.org/officeDocument/2006/relationships/image" Target="../media/image41.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45.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7.xml"/><Relationship Id="rId4" Type="http://schemas.openxmlformats.org/officeDocument/2006/relationships/image" Target="../media/image49.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0.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58.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1.png"/></Relationships>
</file>

<file path=ppt/slides/_rels/slide81.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5.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package" Target="../embeddings/Microsoft_Visio___33333333333332222222222222222222222222222222222222222222222222222222222222222222222222.vsdx"/><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70.png"/><Relationship Id="rId4" Type="http://schemas.openxmlformats.org/officeDocument/2006/relationships/image" Target="../media/image69.emf"/></Relationships>
</file>

<file path=ppt/slides/_rels/slide8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73.png"/></Relationships>
</file>

<file path=ppt/slides/_rels/slide8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 Id="rId5" Type="http://schemas.openxmlformats.org/officeDocument/2006/relationships/image" Target="../media/image80.png"/><Relationship Id="rId4" Type="http://schemas.openxmlformats.org/officeDocument/2006/relationships/image" Target="../media/image79.png"/></Relationships>
</file>

<file path=ppt/slides/_rels/slide9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81.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9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8" Type="http://schemas.openxmlformats.org/officeDocument/2006/relationships/image" Target="../media/image89.png"/><Relationship Id="rId3" Type="http://schemas.openxmlformats.org/officeDocument/2006/relationships/image" Target="../media/image84.png"/><Relationship Id="rId7" Type="http://schemas.openxmlformats.org/officeDocument/2006/relationships/image" Target="../media/image88.png"/><Relationship Id="rId2" Type="http://schemas.openxmlformats.org/officeDocument/2006/relationships/image" Target="../media/image83.png"/><Relationship Id="rId1" Type="http://schemas.openxmlformats.org/officeDocument/2006/relationships/slideLayout" Target="../slideLayouts/slideLayout7.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98.xml.rels><?xml version="1.0" encoding="UTF-8" standalone="yes"?>
<Relationships xmlns="http://schemas.openxmlformats.org/package/2006/relationships"><Relationship Id="rId3" Type="http://schemas.openxmlformats.org/officeDocument/2006/relationships/image" Target="../media/image91.jpe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png"/></Relationships>
</file>

<file path=ppt/slides/_rels/slide99.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2862322"/>
          </a:xfrm>
          <a:prstGeom prst="rect">
            <a:avLst/>
          </a:prstGeom>
        </p:spPr>
        <p:txBody>
          <a:bodyPr wrap="square">
            <a:spAutoFit/>
          </a:bodyPr>
          <a:lstStyle/>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smtClean="0"/>
              <a:t>ARMv8</a:t>
            </a:r>
          </a:p>
          <a:p>
            <a:pPr marL="285750" indent="-285750">
              <a:buFont typeface="Arial" panose="020B0604020202020204" pitchFamily="34" charset="0"/>
              <a:buChar char="•"/>
            </a:pPr>
            <a:r>
              <a:rPr lang="en-US" altLang="ja-JP" b="1" dirty="0" smtClean="0">
                <a:solidFill>
                  <a:srgbClr val="FF0000"/>
                </a:solidFill>
              </a:rPr>
              <a:t>EL3~EL0</a:t>
            </a:r>
            <a:r>
              <a:rPr lang="en-US" altLang="ja-JP" dirty="0" smtClean="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endParaRPr lang="en-US" altLang="ja-JP" dirty="0" smtClean="0"/>
          </a:p>
          <a:p>
            <a:r>
              <a:rPr lang="en-US" altLang="ja-JP" b="1" dirty="0" smtClean="0"/>
              <a:t>[Background]</a:t>
            </a:r>
            <a:r>
              <a:rPr lang="en-US" altLang="ja-JP" dirty="0" smtClean="0"/>
              <a:t> In </a:t>
            </a:r>
            <a:r>
              <a:rPr lang="en-US" altLang="ja-JP" dirty="0"/>
              <a:t>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r>
              <a:rPr lang="en-US" altLang="ja-JP" dirty="0" smtClean="0"/>
              <a:t>.</a:t>
            </a:r>
          </a:p>
          <a:p>
            <a:r>
              <a:rPr lang="en-US" altLang="ja-JP" b="1" dirty="0" smtClean="0"/>
              <a:t>[Function]</a:t>
            </a:r>
            <a:r>
              <a:rPr lang="en-US" altLang="ja-JP" dirty="0" smtClean="0"/>
              <a:t> When </a:t>
            </a:r>
            <a:r>
              <a:rPr lang="en-US" altLang="ja-JP" dirty="0"/>
              <a:t>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smtClean="0">
                <a:solidFill>
                  <a:srgbClr val="FF0000"/>
                </a:solidFill>
              </a:rPr>
              <a:t>confidentiality</a:t>
            </a:r>
            <a:r>
              <a:rPr lang="en-US" altLang="ja-JP" dirty="0" smtClean="0">
                <a:solidFill>
                  <a:srgbClr val="FF0000"/>
                </a:solidFill>
              </a:rPr>
              <a:t> </a:t>
            </a:r>
            <a:r>
              <a:rPr lang="en-US" altLang="ja-JP" dirty="0"/>
              <a:t>is a set of rules that limits access to information, </a:t>
            </a:r>
            <a:endParaRPr lang="en-US" altLang="ja-JP" dirty="0" smtClean="0"/>
          </a:p>
          <a:p>
            <a:pPr marL="285750" indent="-285750">
              <a:buFont typeface="Arial" panose="020B0604020202020204" pitchFamily="34" charset="0"/>
              <a:buChar char="•"/>
            </a:pPr>
            <a:r>
              <a:rPr lang="en-US" altLang="ja-JP" b="1" dirty="0" smtClean="0">
                <a:solidFill>
                  <a:srgbClr val="FF0000"/>
                </a:solidFill>
              </a:rPr>
              <a:t>integrity</a:t>
            </a:r>
            <a:r>
              <a:rPr lang="en-US" altLang="ja-JP" dirty="0" smtClean="0"/>
              <a:t> </a:t>
            </a:r>
            <a:r>
              <a:rPr lang="en-US" altLang="ja-JP" dirty="0"/>
              <a:t>is the assurance that the information is trustworthy and </a:t>
            </a:r>
            <a:r>
              <a:rPr lang="en-US" altLang="ja-JP" dirty="0" smtClean="0"/>
              <a:t>accurate</a:t>
            </a:r>
          </a:p>
          <a:p>
            <a:pPr marL="285750" indent="-285750">
              <a:buFont typeface="Arial" panose="020B0604020202020204" pitchFamily="34" charset="0"/>
              <a:buChar char="•"/>
            </a:pPr>
            <a:r>
              <a:rPr lang="en-US" altLang="ja-JP" b="1" dirty="0" smtClean="0">
                <a:solidFill>
                  <a:srgbClr val="FF0000"/>
                </a:solidFill>
              </a:rPr>
              <a:t>availability</a:t>
            </a:r>
            <a:r>
              <a:rPr lang="en-US" altLang="ja-JP" dirty="0" smtClean="0">
                <a:solidFill>
                  <a:srgbClr val="FF0000"/>
                </a:solidFill>
              </a:rPr>
              <a:t> </a:t>
            </a:r>
            <a:r>
              <a:rPr lang="en-US" altLang="ja-JP" dirty="0"/>
              <a:t>is a guarantee of reliable access to the information by authorized </a:t>
            </a:r>
            <a:r>
              <a:rPr lang="en-US" altLang="ja-JP" dirty="0" smtClean="0"/>
              <a:t>people</a:t>
            </a:r>
          </a:p>
          <a:p>
            <a:r>
              <a:rPr lang="zh-CN" altLang="en-US" dirty="0"/>
              <a:t>系统</a:t>
            </a:r>
            <a:r>
              <a:rPr lang="zh-CN" altLang="en-US" dirty="0" smtClean="0"/>
              <a:t>安全</a:t>
            </a:r>
            <a:r>
              <a:rPr lang="en-US" altLang="zh-CN" dirty="0" smtClean="0"/>
              <a:t>/</a:t>
            </a:r>
            <a:r>
              <a:rPr lang="zh-CN" altLang="en-US" dirty="0" smtClean="0"/>
              <a:t>数据安全，应该从这</a:t>
            </a:r>
            <a:r>
              <a:rPr lang="en-US" altLang="zh-CN" dirty="0" smtClean="0"/>
              <a:t>3</a:t>
            </a:r>
            <a:r>
              <a:rPr lang="zh-CN" altLang="en-US" smtClean="0"/>
              <a:t>个方面考虑</a:t>
            </a:r>
            <a:endParaRPr lang="ja-JP" altLang="en-US" dirty="0"/>
          </a:p>
        </p:txBody>
      </p:sp>
      <p:sp>
        <p:nvSpPr>
          <p:cNvPr id="2" name="テキスト ボックス 1"/>
          <p:cNvSpPr txBox="1"/>
          <p:nvPr/>
        </p:nvSpPr>
        <p:spPr>
          <a:xfrm>
            <a:off x="0" y="2915816"/>
            <a:ext cx="4709110" cy="1200329"/>
          </a:xfrm>
          <a:prstGeom prst="rect">
            <a:avLst/>
          </a:prstGeom>
          <a:noFill/>
        </p:spPr>
        <p:txBody>
          <a:bodyPr wrap="none" rtlCol="0">
            <a:spAutoFit/>
          </a:bodyPr>
          <a:lstStyle/>
          <a:p>
            <a:r>
              <a:rPr kumimoji="1" lang="en-US" altLang="ja-JP" dirty="0" smtClean="0"/>
              <a:t>Load time/ runtime</a:t>
            </a:r>
            <a:r>
              <a:rPr lang="zh-CN" altLang="en-US" dirty="0"/>
              <a:t>啥</a:t>
            </a:r>
            <a:r>
              <a:rPr lang="zh-CN" altLang="en-US" dirty="0" smtClean="0"/>
              <a:t>意思？</a:t>
            </a:r>
            <a:endParaRPr lang="en-US" altLang="zh-CN" dirty="0" smtClean="0"/>
          </a:p>
          <a:p>
            <a:r>
              <a:rPr kumimoji="1" lang="en-US" altLang="zh-CN" dirty="0" smtClean="0"/>
              <a:t>·</a:t>
            </a:r>
            <a:r>
              <a:rPr kumimoji="1" lang="zh-CN" altLang="en-US" dirty="0" smtClean="0"/>
              <a:t>讲一个</a:t>
            </a:r>
            <a:r>
              <a:rPr kumimoji="1" lang="en-US" altLang="zh-CN" dirty="0" smtClean="0"/>
              <a:t>program</a:t>
            </a:r>
            <a:r>
              <a:rPr kumimoji="1" lang="zh-CN" altLang="en-US" dirty="0" smtClean="0"/>
              <a:t>从</a:t>
            </a:r>
            <a:r>
              <a:rPr kumimoji="1" lang="en-US" altLang="zh-CN" dirty="0" smtClean="0"/>
              <a:t>hard disk</a:t>
            </a:r>
            <a:r>
              <a:rPr kumimoji="1" lang="zh-CN" altLang="en-US" dirty="0" smtClean="0"/>
              <a:t>放到</a:t>
            </a:r>
            <a:r>
              <a:rPr kumimoji="1" lang="en-US" altLang="zh-CN" dirty="0" smtClean="0"/>
              <a:t>memory</a:t>
            </a:r>
            <a:r>
              <a:rPr kumimoji="1" lang="zh-CN" altLang="en-US" dirty="0" smtClean="0"/>
              <a:t>是</a:t>
            </a:r>
            <a:r>
              <a:rPr kumimoji="1" lang="en-US" altLang="zh-CN" dirty="0" smtClean="0"/>
              <a:t>load</a:t>
            </a:r>
          </a:p>
          <a:p>
            <a:r>
              <a:rPr lang="en-US" altLang="zh-CN" dirty="0" smtClean="0"/>
              <a:t>·CPU</a:t>
            </a:r>
            <a:r>
              <a:rPr lang="zh-CN" altLang="en-US" dirty="0" smtClean="0"/>
              <a:t>执行</a:t>
            </a:r>
            <a:r>
              <a:rPr lang="en-US" altLang="zh-CN" dirty="0" smtClean="0"/>
              <a:t>memory</a:t>
            </a:r>
            <a:r>
              <a:rPr lang="zh-CN" altLang="en-US" dirty="0" smtClean="0"/>
              <a:t>中的</a:t>
            </a:r>
            <a:r>
              <a:rPr lang="en-US" altLang="zh-CN" dirty="0" smtClean="0"/>
              <a:t>program</a:t>
            </a:r>
            <a:r>
              <a:rPr lang="zh-CN" altLang="en-US" dirty="0" smtClean="0"/>
              <a:t>是</a:t>
            </a:r>
            <a:r>
              <a:rPr lang="en-US" altLang="zh-CN" dirty="0" smtClean="0"/>
              <a:t>runtime</a:t>
            </a:r>
          </a:p>
          <a:p>
            <a:endParaRPr lang="en-US" altLang="zh-CN" dirty="0" smtClean="0"/>
          </a:p>
        </p:txBody>
      </p:sp>
    </p:spTree>
    <p:extLst>
      <p:ext uri="{BB962C8B-B14F-4D97-AF65-F5344CB8AC3E}">
        <p14:creationId xmlns:p14="http://schemas.microsoft.com/office/powerpoint/2010/main" val="3110586203"/>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smtClean="0"/>
              <a:t>从这里开始</a:t>
            </a:r>
            <a:r>
              <a:rPr kumimoji="1" lang="en-US" altLang="zh-CN" dirty="0" smtClean="0"/>
              <a:t>3slide</a:t>
            </a:r>
            <a:r>
              <a:rPr kumimoji="1" lang="zh-CN" altLang="en-US" dirty="0" smtClean="0"/>
              <a:t>是关于</a:t>
            </a:r>
            <a:r>
              <a:rPr kumimoji="1" lang="en-US" altLang="zh-CN" dirty="0" err="1" smtClean="0"/>
              <a:t>WiFi</a:t>
            </a:r>
            <a:r>
              <a:rPr kumimoji="1" lang="zh-CN" altLang="en-US" dirty="0" smtClean="0"/>
              <a:t>安全，</a:t>
            </a:r>
            <a:r>
              <a:rPr kumimoji="1" lang="en-US" altLang="zh-CN" dirty="0" err="1" smtClean="0"/>
              <a:t>WiFi</a:t>
            </a:r>
            <a:r>
              <a:rPr kumimoji="1" lang="zh-CN" altLang="en-US" dirty="0" smtClean="0"/>
              <a:t>中</a:t>
            </a:r>
            <a:r>
              <a:rPr kumimoji="1" lang="en-US" altLang="zh-CN" dirty="0" smtClean="0"/>
              <a:t>SSID</a:t>
            </a:r>
            <a:r>
              <a:rPr lang="zh-CN" altLang="en-US" dirty="0" smtClean="0"/>
              <a:t>和</a:t>
            </a:r>
            <a:r>
              <a:rPr lang="en-US" altLang="zh-CN" dirty="0" smtClean="0"/>
              <a:t>Password</a:t>
            </a:r>
            <a:r>
              <a:rPr lang="zh-CN" altLang="en-US" dirty="0" smtClean="0"/>
              <a:t>是怎样被用来生成</a:t>
            </a:r>
            <a:r>
              <a:rPr lang="en-US" altLang="zh-CN" dirty="0" smtClean="0"/>
              <a:t>Key</a:t>
            </a:r>
            <a:r>
              <a:rPr lang="zh-CN" altLang="en-US" dirty="0" smtClean="0"/>
              <a:t>的</a:t>
            </a:r>
            <a:endParaRPr kumimoji="1" lang="en-US" altLang="zh-CN" dirty="0" smtClean="0"/>
          </a:p>
        </p:txBody>
      </p:sp>
    </p:spTree>
    <p:extLst>
      <p:ext uri="{BB962C8B-B14F-4D97-AF65-F5344CB8AC3E}">
        <p14:creationId xmlns:p14="http://schemas.microsoft.com/office/powerpoint/2010/main" val="2411433270"/>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t>
            </a:r>
            <a:r>
              <a:rPr kumimoji="1" lang="en-US" altLang="ja-JP" dirty="0" smtClean="0"/>
              <a:t>address, </a:t>
            </a:r>
            <a:r>
              <a:rPr kumimoji="1" lang="en-US" altLang="ja-JP" smtClean="0"/>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6858000" cy="1477328"/>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smtClean="0"/>
              <a:t>DTCP</a:t>
            </a:r>
            <a:r>
              <a:rPr lang="zh-CN" altLang="en-US" dirty="0" smtClean="0"/>
              <a:t>主要防止</a:t>
            </a:r>
            <a:r>
              <a:rPr lang="en-US" altLang="zh-CN" dirty="0" smtClean="0"/>
              <a:t>Packet</a:t>
            </a:r>
            <a:r>
              <a:rPr lang="zh-CN" altLang="en-US" dirty="0" smtClean="0"/>
              <a:t>窃听引起的非法</a:t>
            </a:r>
            <a:r>
              <a:rPr lang="en-US" altLang="zh-CN" dirty="0" smtClean="0"/>
              <a:t>copy</a:t>
            </a:r>
            <a:r>
              <a:rPr lang="zh-CN" altLang="en-US" dirty="0" smtClean="0"/>
              <a:t>，简而言之就是电影</a:t>
            </a:r>
            <a:r>
              <a:rPr lang="en-US" altLang="zh-CN" dirty="0" smtClean="0"/>
              <a:t>contents</a:t>
            </a:r>
            <a:r>
              <a:rPr lang="zh-CN" altLang="en-US" dirty="0" smtClean="0"/>
              <a:t>在</a:t>
            </a:r>
            <a:r>
              <a:rPr lang="en-US" altLang="zh-CN" dirty="0" smtClean="0"/>
              <a:t>internet</a:t>
            </a:r>
            <a:r>
              <a:rPr lang="zh-CN" altLang="en-US" dirty="0" smtClean="0"/>
              <a:t>传输的时候将其加密</a:t>
            </a:r>
            <a:endParaRPr lang="en-US" altLang="zh-CN" dirty="0" smtClean="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824"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smtClean="0"/>
              <a:t>Secure</a:t>
            </a:r>
            <a:r>
              <a:rPr lang="zh-CN" altLang="en-US" dirty="0" smtClean="0"/>
              <a:t> </a:t>
            </a:r>
            <a:r>
              <a:rPr lang="en-US" altLang="zh-CN" dirty="0" smtClean="0"/>
              <a:t>Boot</a:t>
            </a:r>
            <a:r>
              <a:rPr lang="zh-CN" altLang="en-US" dirty="0" smtClean="0"/>
              <a:t> </a:t>
            </a:r>
            <a:r>
              <a:rPr lang="en-US" altLang="zh-CN" dirty="0" smtClean="0"/>
              <a:t>Flow</a:t>
            </a:r>
            <a:r>
              <a:rPr lang="zh-CN" altLang="en-US" dirty="0" smtClean="0"/>
              <a:t>：</a:t>
            </a:r>
            <a:endParaRPr lang="en-US" altLang="zh-CN" dirty="0" smtClean="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smtClean="0">
                <a:solidFill>
                  <a:srgbClr val="FF0000"/>
                </a:solidFill>
                <a:latin typeface="QualcommOfficeLight" charset="0"/>
              </a:rPr>
              <a:t>ELF</a:t>
            </a:r>
            <a:r>
              <a:rPr lang="zh-CN" altLang="en-US" sz="1000" dirty="0" smtClean="0">
                <a:solidFill>
                  <a:srgbClr val="FF0000"/>
                </a:solidFill>
                <a:latin typeface="QualcommOfficeLight" charset="0"/>
              </a:rPr>
              <a:t> </a:t>
            </a:r>
            <a:r>
              <a:rPr lang="en-US" altLang="zh-CN" sz="1000" dirty="0" smtClean="0">
                <a:solidFill>
                  <a:srgbClr val="FF0000"/>
                </a:solidFill>
                <a:latin typeface="QualcommOfficeLight" charset="0"/>
              </a:rPr>
              <a:t>Header</a:t>
            </a:r>
            <a:r>
              <a:rPr lang="zh-CN" altLang="en-US" sz="1000" dirty="0" smtClean="0">
                <a:solidFill>
                  <a:srgbClr val="FF0000"/>
                </a:solidFill>
                <a:latin typeface="QualcommOfficeLight" charset="0"/>
              </a:rPr>
              <a:t>里有什么？</a:t>
            </a:r>
            <a:endParaRPr lang="en-US" sz="1000" dirty="0" smtClean="0">
              <a:solidFill>
                <a:srgbClr val="FF0000"/>
              </a:solidFill>
              <a:latin typeface="QualcommOfficeLight" charset="0"/>
            </a:endParaRPr>
          </a:p>
          <a:p>
            <a:r>
              <a:rPr lang="en-US" sz="1000" dirty="0" smtClean="0">
                <a:solidFill>
                  <a:srgbClr val="FF0000"/>
                </a:solidFill>
                <a:latin typeface="QualcommOfficeLight" charset="0"/>
              </a:rPr>
              <a:t>program </a:t>
            </a:r>
            <a:r>
              <a:rPr lang="en-US" sz="1000" dirty="0">
                <a:solidFill>
                  <a:srgbClr val="FF0000"/>
                </a:solidFill>
                <a:latin typeface="QualcommOfficeLight" charset="0"/>
              </a:rPr>
              <a:t>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smtClean="0"/>
              <a:t>用我自己的语言概括一下：</a:t>
            </a:r>
            <a:endParaRPr lang="en-US" altLang="zh-CN" dirty="0" smtClean="0"/>
          </a:p>
          <a:p>
            <a:r>
              <a:rPr lang="zh-CN" altLang="en-US" dirty="0" smtClean="0"/>
              <a:t>第一步，从某个地方拿到</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，然后计算其</a:t>
            </a:r>
            <a:r>
              <a:rPr lang="en-US" altLang="zh-CN" dirty="0" smtClean="0"/>
              <a:t>Hash</a:t>
            </a:r>
            <a:r>
              <a:rPr lang="zh-CN" altLang="en-US" dirty="0" smtClean="0"/>
              <a:t>，看和</a:t>
            </a:r>
            <a:r>
              <a:rPr lang="en-US" altLang="zh-CN" dirty="0" smtClean="0"/>
              <a:t>e-Fuse</a:t>
            </a:r>
            <a:r>
              <a:rPr lang="zh-CN" altLang="en-US" dirty="0" smtClean="0"/>
              <a:t>中的</a:t>
            </a:r>
            <a:r>
              <a:rPr lang="en-US" altLang="zh-CN" dirty="0" smtClean="0"/>
              <a:t>trust</a:t>
            </a:r>
            <a:r>
              <a:rPr lang="zh-CN" altLang="en-US" dirty="0" smtClean="0"/>
              <a:t> </a:t>
            </a:r>
            <a:r>
              <a:rPr lang="en-US" altLang="zh-CN" dirty="0" smtClean="0"/>
              <a:t>anchor</a:t>
            </a:r>
            <a:r>
              <a:rPr lang="zh-CN" altLang="en-US" dirty="0" smtClean="0"/>
              <a:t>一不一样，如果一样则</a:t>
            </a:r>
            <a:r>
              <a:rPr lang="en-US" altLang="zh-CN" dirty="0" smtClean="0"/>
              <a:t>Root</a:t>
            </a:r>
            <a:r>
              <a:rPr lang="zh-CN" altLang="en-US" dirty="0" smtClean="0"/>
              <a:t> </a:t>
            </a:r>
            <a:r>
              <a:rPr lang="en-US" altLang="zh-CN" dirty="0" smtClean="0"/>
              <a:t>CA</a:t>
            </a:r>
            <a:r>
              <a:rPr lang="zh-CN" altLang="en-US" dirty="0" smtClean="0"/>
              <a:t> </a:t>
            </a:r>
            <a:r>
              <a:rPr lang="en-US" altLang="zh-CN" dirty="0" smtClean="0"/>
              <a:t>Public</a:t>
            </a:r>
            <a:r>
              <a:rPr lang="zh-CN" altLang="en-US" dirty="0" smtClean="0"/>
              <a:t> </a:t>
            </a:r>
            <a:r>
              <a:rPr lang="en-US" altLang="zh-CN" dirty="0" smtClean="0"/>
              <a:t>Key</a:t>
            </a:r>
            <a:r>
              <a:rPr lang="zh-CN" altLang="en-US" dirty="0" smtClean="0"/>
              <a:t>可信</a:t>
            </a:r>
            <a:endParaRPr lang="en-US" altLang="zh-CN" dirty="0" smtClean="0"/>
          </a:p>
          <a:p>
            <a:r>
              <a:rPr lang="zh-CN" altLang="en-US" dirty="0" smtClean="0"/>
              <a:t>第二步，用</a:t>
            </a:r>
            <a:r>
              <a:rPr lang="en-US" altLang="zh-CN" dirty="0" smtClean="0"/>
              <a:t>Root</a:t>
            </a:r>
            <a:r>
              <a:rPr lang="zh-CN" altLang="en-US" dirty="0" smtClean="0"/>
              <a:t> </a:t>
            </a:r>
            <a:r>
              <a:rPr lang="en-US" altLang="zh-CN" dirty="0" smtClean="0"/>
              <a:t>CA</a:t>
            </a:r>
            <a:r>
              <a:rPr lang="zh-CN" altLang="en-US" dirty="0" smtClean="0"/>
              <a:t>的</a:t>
            </a:r>
            <a:r>
              <a:rPr lang="en-US" altLang="zh-CN" dirty="0" smtClean="0"/>
              <a:t>Public</a:t>
            </a:r>
            <a:r>
              <a:rPr lang="zh-CN" altLang="en-US" dirty="0" smtClean="0"/>
              <a:t> </a:t>
            </a:r>
            <a:r>
              <a:rPr lang="en-US" altLang="zh-CN" dirty="0" smtClean="0"/>
              <a:t>Key</a:t>
            </a:r>
            <a:r>
              <a:rPr lang="zh-CN" altLang="en-US" dirty="0" smtClean="0"/>
              <a:t>复号</a:t>
            </a:r>
            <a:r>
              <a:rPr lang="en-US" altLang="zh-CN" dirty="0" smtClean="0"/>
              <a:t>Root</a:t>
            </a:r>
            <a:r>
              <a:rPr lang="zh-CN" altLang="en-US" dirty="0" smtClean="0"/>
              <a:t> </a:t>
            </a:r>
            <a:r>
              <a:rPr lang="en-US" altLang="zh-CN" dirty="0" smtClean="0"/>
              <a:t>CA</a:t>
            </a:r>
            <a:r>
              <a:rPr lang="zh-CN" altLang="en-US" dirty="0" smtClean="0"/>
              <a:t>的</a:t>
            </a:r>
            <a:r>
              <a:rPr lang="en-US" altLang="zh-CN" dirty="0" err="1" smtClean="0"/>
              <a:t>Signiture</a:t>
            </a:r>
            <a:r>
              <a:rPr lang="en-US" altLang="zh-CN" dirty="0" smtClean="0"/>
              <a:t>(R)</a:t>
            </a:r>
            <a:r>
              <a:rPr lang="zh-CN" altLang="en-US" dirty="0" smtClean="0"/>
              <a:t>，并且计算</a:t>
            </a:r>
            <a:r>
              <a:rPr lang="en-US" altLang="zh-CN" dirty="0" smtClean="0"/>
              <a:t>Root</a:t>
            </a:r>
            <a:r>
              <a:rPr lang="zh-CN" altLang="en-US" dirty="0" smtClean="0"/>
              <a:t> </a:t>
            </a:r>
            <a:r>
              <a:rPr lang="en-US" altLang="zh-CN" dirty="0" err="1" smtClean="0"/>
              <a:t>CA+Public</a:t>
            </a:r>
            <a:r>
              <a:rPr lang="zh-CN" altLang="en-US" dirty="0" smtClean="0"/>
              <a:t> </a:t>
            </a:r>
            <a:r>
              <a:rPr lang="en-US" altLang="zh-CN" dirty="0" smtClean="0"/>
              <a:t>Key(R)</a:t>
            </a:r>
            <a:r>
              <a:rPr lang="zh-CN" altLang="en-US" dirty="0" smtClean="0"/>
              <a:t>的</a:t>
            </a:r>
            <a:r>
              <a:rPr lang="en-US" altLang="zh-CN" dirty="0" smtClean="0"/>
              <a:t>Hash</a:t>
            </a:r>
            <a:r>
              <a:rPr lang="zh-CN" altLang="en-US" dirty="0" smtClean="0"/>
              <a:t>，看两个一不一样，一样则</a:t>
            </a:r>
            <a:r>
              <a:rPr lang="en-US" altLang="zh-CN" dirty="0" smtClean="0"/>
              <a:t>Root</a:t>
            </a:r>
            <a:r>
              <a:rPr lang="zh-CN" altLang="en-US" dirty="0" smtClean="0"/>
              <a:t> </a:t>
            </a:r>
            <a:r>
              <a:rPr lang="en-US" altLang="zh-CN" dirty="0" smtClean="0"/>
              <a:t>CA</a:t>
            </a:r>
            <a:r>
              <a:rPr lang="zh-CN" altLang="en-US" dirty="0" smtClean="0"/>
              <a:t>可信</a:t>
            </a:r>
            <a:endParaRPr lang="en-US" altLang="zh-CN" dirty="0" smtClean="0"/>
          </a:p>
          <a:p>
            <a:r>
              <a:rPr lang="zh-CN" altLang="en-US" dirty="0" smtClean="0"/>
              <a:t>以此类推</a:t>
            </a:r>
            <a:r>
              <a:rPr lang="en-US" altLang="zh-CN" dirty="0" smtClean="0"/>
              <a:t>Attestation</a:t>
            </a:r>
            <a:r>
              <a:rPr lang="zh-CN" altLang="en-US" dirty="0" smtClean="0"/>
              <a:t> </a:t>
            </a:r>
            <a:r>
              <a:rPr lang="en-US" altLang="zh-CN" dirty="0" smtClean="0"/>
              <a:t>CA</a:t>
            </a:r>
            <a:r>
              <a:rPr lang="zh-CN" altLang="en-US" dirty="0" smtClean="0"/>
              <a:t>和</a:t>
            </a:r>
            <a:r>
              <a:rPr lang="en-US" altLang="zh-CN" dirty="0" smtClean="0"/>
              <a:t>Attestation</a:t>
            </a:r>
            <a:r>
              <a:rPr lang="zh-CN" altLang="en-US" dirty="0" smtClean="0"/>
              <a:t> </a:t>
            </a:r>
            <a:r>
              <a:rPr lang="en-US" altLang="zh-CN" dirty="0" smtClean="0"/>
              <a:t>Certificate</a:t>
            </a:r>
            <a:endParaRPr 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923330"/>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solidFill>
                  <a:srgbClr val="FF0000"/>
                </a:solidFill>
              </a:rPr>
              <a:t>Trust</a:t>
            </a:r>
            <a:r>
              <a:rPr lang="zh-CN" altLang="en-US" dirty="0" smtClean="0">
                <a:solidFill>
                  <a:srgbClr val="FF0000"/>
                </a:solidFill>
              </a:rPr>
              <a:t> </a:t>
            </a:r>
            <a:r>
              <a:rPr lang="en-US" altLang="zh-CN" dirty="0" smtClean="0">
                <a:solidFill>
                  <a:srgbClr val="FF0000"/>
                </a:solidFill>
              </a:rPr>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a:t>IPC: G06F </a:t>
            </a:r>
            <a:r>
              <a:rPr lang="en-US" altLang="ja-JP" dirty="0"/>
              <a:t>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smtClean="0"/>
              <a:t>定义：</a:t>
            </a:r>
            <a:endParaRPr lang="en-US" altLang="zh-CN" dirty="0" smtClean="0"/>
          </a:p>
          <a:p>
            <a:r>
              <a:rPr lang="en-US" altLang="zh-CN" dirty="0" smtClean="0"/>
              <a:t>Trust</a:t>
            </a:r>
            <a:r>
              <a:rPr lang="zh-CN" altLang="en-US" dirty="0" smtClean="0"/>
              <a:t> </a:t>
            </a:r>
            <a:r>
              <a:rPr lang="en-US" altLang="zh-CN" dirty="0" smtClean="0"/>
              <a:t>Anchor</a:t>
            </a:r>
            <a:r>
              <a:rPr lang="zh-CN" altLang="en-US" dirty="0" smtClean="0"/>
              <a:t>是</a:t>
            </a:r>
            <a:r>
              <a:rPr lang="en-US" altLang="zh-CN" dirty="0" smtClean="0"/>
              <a:t>Key</a:t>
            </a:r>
            <a:r>
              <a:rPr lang="zh-CN" altLang="en-US" dirty="0" smtClean="0"/>
              <a:t>的</a:t>
            </a:r>
            <a:r>
              <a:rPr lang="en-US" altLang="zh-CN" dirty="0" smtClean="0"/>
              <a:t>Hash</a:t>
            </a:r>
            <a:r>
              <a:rPr lang="zh-CN" altLang="en-US" dirty="0" smtClean="0"/>
              <a:t> </a:t>
            </a:r>
            <a:r>
              <a:rPr lang="en-US" altLang="zh-CN" dirty="0" smtClean="0"/>
              <a:t>Value</a:t>
            </a:r>
          </a:p>
          <a:p>
            <a:r>
              <a:rPr lang="zh-CN" altLang="en-US" dirty="0" smtClean="0"/>
              <a:t>换句话说，</a:t>
            </a:r>
            <a:r>
              <a:rPr lang="en-US" altLang="zh-CN" dirty="0" smtClean="0"/>
              <a:t>Trust</a:t>
            </a:r>
            <a:r>
              <a:rPr lang="zh-CN" altLang="en-US" dirty="0" smtClean="0"/>
              <a:t> </a:t>
            </a:r>
            <a:r>
              <a:rPr lang="en-US" altLang="zh-CN" dirty="0" smtClean="0"/>
              <a:t>Anchor</a:t>
            </a:r>
            <a:r>
              <a:rPr lang="zh-CN" altLang="en-US" dirty="0" smtClean="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11435" y="4930299"/>
            <a:ext cx="9369744" cy="923330"/>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endParaRPr kumimoji="1" lang="ja-JP" altLang="en-US" dirty="0"/>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7596127" y="6335325"/>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正方形/長方形 1"/>
          <p:cNvSpPr/>
          <p:nvPr/>
        </p:nvSpPr>
        <p:spPr>
          <a:xfrm>
            <a:off x="-1116" y="0"/>
            <a:ext cx="1944763" cy="2031325"/>
          </a:xfrm>
          <a:prstGeom prst="rect">
            <a:avLst/>
          </a:prstGeom>
        </p:spPr>
        <p:txBody>
          <a:bodyPr wrap="none">
            <a:spAutoFit/>
          </a:bodyPr>
          <a:lstStyle/>
          <a:p>
            <a:r>
              <a:rPr lang="en-US" altLang="ja-JP" i="1" dirty="0"/>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p:txBody>
      </p:sp>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43752" y="6012160"/>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7692393" y="4954282"/>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smtClean="0"/>
              <a:t>DF</a:t>
            </a:r>
            <a:r>
              <a:rPr lang="zh-CN" altLang="en-US" dirty="0" smtClean="0"/>
              <a:t> </a:t>
            </a:r>
            <a:r>
              <a:rPr lang="en-US" altLang="zh-CN" dirty="0" smtClean="0"/>
              <a:t>model</a:t>
            </a:r>
            <a:r>
              <a:rPr lang="zh-CN" altLang="en-US" dirty="0" smtClean="0"/>
              <a:t>中，</a:t>
            </a:r>
            <a:endParaRPr lang="en-US" altLang="zh-CN" dirty="0" smtClean="0"/>
          </a:p>
          <a:p>
            <a:r>
              <a:rPr lang="zh-CN" altLang="en-US" dirty="0" smtClean="0"/>
              <a:t>盗听者只能知道</a:t>
            </a:r>
            <a:r>
              <a:rPr lang="en-US" altLang="zh-CN" dirty="0" smtClean="0"/>
              <a:t>A</a:t>
            </a:r>
            <a:r>
              <a:rPr lang="zh-CN" altLang="en-US" dirty="0" smtClean="0"/>
              <a:t>（</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a:t>
            </a:r>
            <a:endParaRPr lang="en-US" altLang="zh-CN" dirty="0" smtClean="0"/>
          </a:p>
          <a:p>
            <a:r>
              <a:rPr lang="zh-CN" altLang="en-US" dirty="0" smtClean="0"/>
              <a:t>然而生成</a:t>
            </a:r>
            <a:r>
              <a:rPr lang="en-US" altLang="zh-CN" dirty="0" smtClean="0"/>
              <a:t>session</a:t>
            </a:r>
            <a:r>
              <a:rPr lang="zh-CN" altLang="en-US" dirty="0" smtClean="0"/>
              <a:t> </a:t>
            </a:r>
            <a:r>
              <a:rPr lang="en-US" altLang="zh-CN" dirty="0" smtClean="0"/>
              <a:t>key</a:t>
            </a:r>
            <a:r>
              <a:rPr lang="zh-CN" altLang="en-US" dirty="0" smtClean="0"/>
              <a:t>必须</a:t>
            </a:r>
            <a:r>
              <a:rPr lang="en-US" altLang="zh-CN" dirty="0" smtClean="0"/>
              <a:t>X</a:t>
            </a:r>
            <a:r>
              <a:rPr lang="zh-CN" altLang="en-US" dirty="0" smtClean="0"/>
              <a:t>和</a:t>
            </a:r>
            <a:r>
              <a:rPr lang="en-US" altLang="zh-CN" dirty="0" smtClean="0"/>
              <a:t>B</a:t>
            </a:r>
            <a:r>
              <a:rPr lang="zh-CN" altLang="en-US" dirty="0" smtClean="0"/>
              <a:t>（</a:t>
            </a:r>
            <a:r>
              <a:rPr lang="en-US" altLang="zh-CN" dirty="0" smtClean="0"/>
              <a:t>Y</a:t>
            </a:r>
            <a:r>
              <a:rPr lang="zh-CN" altLang="en-US" dirty="0" smtClean="0"/>
              <a:t>） 或</a:t>
            </a:r>
            <a:r>
              <a:rPr lang="en-US" altLang="zh-CN" dirty="0" smtClean="0"/>
              <a:t>Y</a:t>
            </a:r>
            <a:r>
              <a:rPr lang="zh-CN" altLang="en-US" dirty="0" smtClean="0"/>
              <a:t>和</a:t>
            </a:r>
            <a:r>
              <a:rPr lang="en-US" altLang="zh-CN" dirty="0" smtClean="0"/>
              <a:t>A</a:t>
            </a:r>
            <a:r>
              <a:rPr lang="zh-CN" altLang="en-US" dirty="0" smtClean="0"/>
              <a:t>（</a:t>
            </a:r>
            <a:r>
              <a:rPr lang="en-US" altLang="zh-CN" dirty="0" smtClean="0"/>
              <a:t>X</a:t>
            </a:r>
            <a:r>
              <a:rPr lang="zh-CN" altLang="en-US" dirty="0" smtClean="0"/>
              <a:t>），</a:t>
            </a:r>
            <a:endParaRPr lang="en-US" altLang="zh-CN" dirty="0" smtClean="0"/>
          </a:p>
          <a:p>
            <a:r>
              <a:rPr lang="zh-CN" altLang="en-US" dirty="0" smtClean="0"/>
              <a:t>因此盗听者不能生成</a:t>
            </a:r>
            <a:r>
              <a:rPr lang="en-US" altLang="zh-CN" dirty="0" smtClean="0"/>
              <a:t>session</a:t>
            </a:r>
            <a:r>
              <a:rPr lang="zh-CN" altLang="en-US" dirty="0" smtClean="0"/>
              <a:t> </a:t>
            </a:r>
            <a:r>
              <a:rPr lang="en-US" altLang="zh-CN" dirty="0" smtClean="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3255"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a:t>
            </a:r>
            <a:r>
              <a:rPr lang="en-US" altLang="ja-JP"/>
              <a:t>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3819" y="3278183"/>
            <a:ext cx="6614055"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 </a:t>
            </a:r>
            <a:r>
              <a:rPr kumimoji="1" lang="zh-CN" altLang="en-US" dirty="0"/>
              <a:t>有一些优点，具体不明。。。</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9568</TotalTime>
  <Words>15056</Words>
  <Application>Microsoft Office PowerPoint</Application>
  <PresentationFormat>画面に合わせる (4:3)</PresentationFormat>
  <Paragraphs>1546</Paragraphs>
  <Slides>107</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2</vt:i4>
      </vt:variant>
      <vt:variant>
        <vt:lpstr>スライド タイトル</vt:lpstr>
      </vt:variant>
      <vt:variant>
        <vt:i4>107</vt:i4>
      </vt:variant>
    </vt:vector>
  </HeadingPairs>
  <TitlesOfParts>
    <vt:vector size="110" baseType="lpstr">
      <vt:lpstr>Office テーマ</vt:lpstr>
      <vt:lpstr>スライド</vt:lpstr>
      <vt:lpstr>Visio.Drawing.15</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966</cp:revision>
  <dcterms:created xsi:type="dcterms:W3CDTF">2016-01-14T23:49:10Z</dcterms:created>
  <dcterms:modified xsi:type="dcterms:W3CDTF">2017-12-25T07:19:25Z</dcterms:modified>
</cp:coreProperties>
</file>